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6"/>
  </p:notesMasterIdLst>
  <p:sldIdLst>
    <p:sldId id="300" r:id="rId5"/>
    <p:sldId id="302" r:id="rId6"/>
    <p:sldId id="304" r:id="rId7"/>
    <p:sldId id="315" r:id="rId8"/>
    <p:sldId id="313" r:id="rId9"/>
    <p:sldId id="317" r:id="rId10"/>
    <p:sldId id="320" r:id="rId11"/>
    <p:sldId id="326" r:id="rId12"/>
    <p:sldId id="321" r:id="rId13"/>
    <p:sldId id="305" r:id="rId14"/>
    <p:sldId id="303" r:id="rId15"/>
  </p:sldIdLst>
  <p:sldSz cx="10691813" cy="7559675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7">
          <p15:clr>
            <a:srgbClr val="A4A3A4"/>
          </p15:clr>
        </p15:guide>
        <p15:guide id="3" pos="3458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orient="horz" pos="1156" userDrawn="1">
          <p15:clr>
            <a:srgbClr val="A4A3A4"/>
          </p15:clr>
        </p15:guide>
        <p15:guide id="6" orient="horz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2E8"/>
    <a:srgbClr val="D9E7F5"/>
    <a:srgbClr val="8FAADC"/>
    <a:srgbClr val="FBE5D6"/>
    <a:srgbClr val="FF3300"/>
    <a:srgbClr val="0B3665"/>
    <a:srgbClr val="6EACC8"/>
    <a:srgbClr val="FF9900"/>
    <a:srgbClr val="3399FF"/>
    <a:srgbClr val="2D6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58" autoAdjust="0"/>
    <p:restoredTop sz="96224" autoAdjust="0"/>
  </p:normalViewPr>
  <p:slideViewPr>
    <p:cSldViewPr snapToGrid="0" showGuides="1">
      <p:cViewPr varScale="1">
        <p:scale>
          <a:sx n="101" d="100"/>
          <a:sy n="101" d="100"/>
        </p:scale>
        <p:origin x="1896" y="120"/>
      </p:cViewPr>
      <p:guideLst>
        <p:guide pos="3367"/>
        <p:guide pos="3458"/>
        <p:guide orient="horz" pos="2358"/>
        <p:guide orient="horz" pos="1156"/>
        <p:guide orient="horz" pos="4558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A9AF-572E-4872-BEC0-7C4F79FCE70F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4670A-C086-4EFE-B9A5-EA1DDAEA46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4670A-C086-4EFE-B9A5-EA1DDAEA46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EDC471-ECF8-4522-9E4F-1C31EC078AD9}"/>
              </a:ext>
            </a:extLst>
          </p:cNvPr>
          <p:cNvGrpSpPr/>
          <p:nvPr userDrawn="1"/>
        </p:nvGrpSpPr>
        <p:grpSpPr>
          <a:xfrm>
            <a:off x="490658" y="504877"/>
            <a:ext cx="588180" cy="161973"/>
            <a:chOff x="472189" y="507495"/>
            <a:chExt cx="588180" cy="1619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AB6494-0FDD-468E-B073-AAAB08A82B05}"/>
                </a:ext>
              </a:extLst>
            </p:cNvPr>
            <p:cNvSpPr txBox="1"/>
            <p:nvPr userDrawn="1"/>
          </p:nvSpPr>
          <p:spPr>
            <a:xfrm>
              <a:off x="472189" y="519232"/>
              <a:ext cx="4119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9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rgbClr val="09152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Chapter</a:t>
              </a:r>
              <a:endParaRPr lang="ko-KR" altLang="en-US" sz="9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80822-D077-40E0-8BCF-0340B856C3DF}"/>
                </a:ext>
              </a:extLst>
            </p:cNvPr>
            <p:cNvSpPr/>
            <p:nvPr userDrawn="1"/>
          </p:nvSpPr>
          <p:spPr>
            <a:xfrm>
              <a:off x="898396" y="507495"/>
              <a:ext cx="161973" cy="161973"/>
            </a:xfrm>
            <a:prstGeom prst="ellipse">
              <a:avLst/>
            </a:prstGeom>
            <a:solidFill>
              <a:srgbClr val="091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400" dirty="0">
                  <a:ln>
                    <a:solidFill>
                      <a:srgbClr val="0F254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1400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E00EF4-6344-DC57-1504-D936CB031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5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B6494-0FDD-468E-B073-AAAB08A82B05}"/>
              </a:ext>
            </a:extLst>
          </p:cNvPr>
          <p:cNvSpPr txBox="1"/>
          <p:nvPr userDrawn="1"/>
        </p:nvSpPr>
        <p:spPr>
          <a:xfrm>
            <a:off x="503245" y="226684"/>
            <a:ext cx="596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rgbClr val="0915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rgbClr val="0915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B442C0-9EF9-0DF5-EB95-9814FEAB7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바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999FAE-1E1F-40A9-8E2E-1BC9088BD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91813" cy="70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D1F678-97E2-4545-B1CA-A8C5C9E1BF73}"/>
              </a:ext>
            </a:extLst>
          </p:cNvPr>
          <p:cNvSpPr/>
          <p:nvPr userDrawn="1"/>
        </p:nvSpPr>
        <p:spPr>
          <a:xfrm>
            <a:off x="0" y="1038225"/>
            <a:ext cx="10692000" cy="162207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72DB6-D07F-46A4-A0CC-43AC7C97A5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1167321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C054DA7-21D2-4C39-8817-9445E9BC3628}"/>
              </a:ext>
            </a:extLst>
          </p:cNvPr>
          <p:cNvSpPr/>
          <p:nvPr userDrawn="1"/>
        </p:nvSpPr>
        <p:spPr>
          <a:xfrm flipV="1">
            <a:off x="425099" y="-1"/>
            <a:ext cx="719300" cy="1277253"/>
          </a:xfrm>
          <a:prstGeom prst="round2SameRect">
            <a:avLst>
              <a:gd name="adj1" fmla="val 11370"/>
              <a:gd name="adj2" fmla="val 0"/>
            </a:avLst>
          </a:prstGeom>
          <a:gradFill>
            <a:gsLst>
              <a:gs pos="85000">
                <a:schemeClr val="bg1">
                  <a:lumMod val="85000"/>
                </a:schemeClr>
              </a:gs>
              <a:gs pos="56000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B9D2E36-18E8-44C7-AD56-CFFCDEF667B8}"/>
              </a:ext>
            </a:extLst>
          </p:cNvPr>
          <p:cNvSpPr/>
          <p:nvPr userDrawn="1"/>
        </p:nvSpPr>
        <p:spPr>
          <a:xfrm>
            <a:off x="292101" y="-2"/>
            <a:ext cx="130274" cy="1200434"/>
          </a:xfrm>
          <a:prstGeom prst="triangle">
            <a:avLst>
              <a:gd name="adj" fmla="val 100000"/>
            </a:avLst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D9CFB1-9860-F11E-C39D-6838DA4C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4577" y="6955900"/>
            <a:ext cx="6575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4691A-8E59-481E-8278-C1EC6773A962}" type="slidenum">
              <a:rPr lang="ko-KR" altLang="en-US" smtClean="0">
                <a:latin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3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85" r:id="rId3"/>
  </p:sldLayoutIdLst>
  <p:hf sldNum="0"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 userDrawn="1">
          <p15:clr>
            <a:srgbClr val="F26B43"/>
          </p15:clr>
        </p15:guide>
        <p15:guide id="2" orient="horz" pos="2381" userDrawn="1">
          <p15:clr>
            <a:srgbClr val="F26B43"/>
          </p15:clr>
        </p15:guide>
        <p15:guide id="3" pos="3390" userDrawn="1">
          <p15:clr>
            <a:srgbClr val="F26B43"/>
          </p15:clr>
        </p15:guide>
        <p15:guide id="4" pos="3345" userDrawn="1">
          <p15:clr>
            <a:srgbClr val="F26B43"/>
          </p15:clr>
        </p15:guide>
        <p15:guide id="5" orient="horz" pos="748" userDrawn="1">
          <p15:clr>
            <a:srgbClr val="F26B43"/>
          </p15:clr>
        </p15:guide>
        <p15:guide id="6" pos="264" userDrawn="1">
          <p15:clr>
            <a:srgbClr val="F26B43"/>
          </p15:clr>
        </p15:guide>
        <p15:guide id="7" pos="6475" userDrawn="1">
          <p15:clr>
            <a:srgbClr val="F26B43"/>
          </p15:clr>
        </p15:guide>
        <p15:guide id="8" orient="horz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3E29A7-043A-4770-9206-C834946AE229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3095075" y="1890342"/>
            <a:ext cx="4501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8F653-FE83-4AF6-AB26-497B8B62310D}"/>
              </a:ext>
            </a:extLst>
          </p:cNvPr>
          <p:cNvSpPr txBox="1"/>
          <p:nvPr/>
        </p:nvSpPr>
        <p:spPr>
          <a:xfrm>
            <a:off x="8122024" y="6099149"/>
            <a:ext cx="216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2024. 09. 30.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E9BCD32-33D0-4FF9-936A-7B4B8403CF69}"/>
              </a:ext>
            </a:extLst>
          </p:cNvPr>
          <p:cNvSpPr/>
          <p:nvPr/>
        </p:nvSpPr>
        <p:spPr>
          <a:xfrm>
            <a:off x="2274001" y="2801460"/>
            <a:ext cx="79605" cy="11688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모서리가 둥근 사각형 166">
            <a:extLst>
              <a:ext uri="{FF2B5EF4-FFF2-40B4-BE49-F238E27FC236}">
                <a16:creationId xmlns:a16="http://schemas.microsoft.com/office/drawing/2014/main" id="{CB19F375-95FD-4D04-AD0D-AD922147E1FA}"/>
              </a:ext>
            </a:extLst>
          </p:cNvPr>
          <p:cNvSpPr/>
          <p:nvPr/>
        </p:nvSpPr>
        <p:spPr>
          <a:xfrm rot="5400000">
            <a:off x="4443398" y="-698394"/>
            <a:ext cx="1725414" cy="83127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76D2E2-CB53-4D23-BBB0-8CC55C1D3C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149720" y="3955286"/>
            <a:ext cx="8312763" cy="6767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0C67C9-A130-44A8-8C77-994FB81CA4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9720" y="2480847"/>
            <a:ext cx="8312763" cy="2413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0BC86A-5C3C-476B-BA40-08AC7D28AF09}"/>
              </a:ext>
            </a:extLst>
          </p:cNvPr>
          <p:cNvGrpSpPr/>
          <p:nvPr/>
        </p:nvGrpSpPr>
        <p:grpSpPr>
          <a:xfrm>
            <a:off x="1290540" y="2371171"/>
            <a:ext cx="1383244" cy="439183"/>
            <a:chOff x="6444157" y="729993"/>
            <a:chExt cx="925048" cy="439183"/>
          </a:xfrm>
        </p:grpSpPr>
        <p:sp>
          <p:nvSpPr>
            <p:cNvPr id="38" name="양쪽 모서리가 둥근 사각형 25">
              <a:extLst>
                <a:ext uri="{FF2B5EF4-FFF2-40B4-BE49-F238E27FC236}">
                  <a16:creationId xmlns:a16="http://schemas.microsoft.com/office/drawing/2014/main" id="{341DE67F-B36A-4233-A4A4-D1881F123AC9}"/>
                </a:ext>
              </a:extLst>
            </p:cNvPr>
            <p:cNvSpPr/>
            <p:nvPr/>
          </p:nvSpPr>
          <p:spPr>
            <a:xfrm rot="10800000">
              <a:off x="6444157" y="729994"/>
              <a:ext cx="925047" cy="439182"/>
            </a:xfrm>
            <a:prstGeom prst="round2SameRect">
              <a:avLst/>
            </a:prstGeom>
            <a:gradFill>
              <a:gsLst>
                <a:gs pos="4667">
                  <a:srgbClr val="FFAA01"/>
                </a:gs>
                <a:gs pos="16000">
                  <a:srgbClr val="FFDA3F"/>
                </a:gs>
                <a:gs pos="77000">
                  <a:srgbClr val="FFDA3F"/>
                </a:gs>
                <a:gs pos="88000">
                  <a:srgbClr val="EA7B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5AA211B8-BB8E-4436-833C-9AE1C5B60A25}"/>
                </a:ext>
              </a:extLst>
            </p:cNvPr>
            <p:cNvSpPr/>
            <p:nvPr/>
          </p:nvSpPr>
          <p:spPr bwMode="auto">
            <a:xfrm rot="5400000">
              <a:off x="6722553" y="451597"/>
              <a:ext cx="341583" cy="898375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FFFF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D4F9E50-BB14-4F54-B0FE-6DE66CA119C6}"/>
                </a:ext>
              </a:extLst>
            </p:cNvPr>
            <p:cNvSpPr/>
            <p:nvPr/>
          </p:nvSpPr>
          <p:spPr bwMode="auto">
            <a:xfrm rot="16200000" flipH="1">
              <a:off x="6726455" y="447695"/>
              <a:ext cx="360451" cy="925048"/>
            </a:xfrm>
            <a:custGeom>
              <a:avLst/>
              <a:gdLst>
                <a:gd name="T0" fmla="*/ 0 w 1032"/>
                <a:gd name="T1" fmla="*/ 0 h 508"/>
                <a:gd name="T2" fmla="*/ 0 w 1032"/>
                <a:gd name="T3" fmla="*/ 508 h 508"/>
                <a:gd name="T4" fmla="*/ 1032 w 1032"/>
                <a:gd name="T5" fmla="*/ 508 h 508"/>
                <a:gd name="T6" fmla="*/ 0 w 1032"/>
                <a:gd name="T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508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1032" y="508"/>
                    <a:pt x="1032" y="508"/>
                    <a:pt x="1032" y="508"/>
                  </a:cubicBezTo>
                  <a:cubicBezTo>
                    <a:pt x="1032" y="508"/>
                    <a:pt x="120" y="488"/>
                    <a:pt x="0" y="0"/>
                  </a:cubicBezTo>
                  <a:close/>
                </a:path>
              </a:pathLst>
            </a:custGeom>
            <a:solidFill>
              <a:srgbClr val="EA7B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1FA953-F013-4F4C-92F9-6FEA3FBC8A46}"/>
              </a:ext>
            </a:extLst>
          </p:cNvPr>
          <p:cNvSpPr txBox="1"/>
          <p:nvPr/>
        </p:nvSpPr>
        <p:spPr>
          <a:xfrm>
            <a:off x="1544373" y="2447668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800" b="1" i="1" dirty="0">
                <a:ln w="1270">
                  <a:noFill/>
                </a:ln>
                <a:gradFill>
                  <a:gsLst>
                    <a:gs pos="6667">
                      <a:schemeClr val="tx1"/>
                    </a:gs>
                    <a:gs pos="36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1800" b="1" i="1" dirty="0">
              <a:ln w="1270">
                <a:noFill/>
              </a:ln>
              <a:gradFill>
                <a:gsLst>
                  <a:gs pos="6667">
                    <a:schemeClr val="tx1"/>
                  </a:gs>
                  <a:gs pos="36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CCC54D7F-EFDB-4C0E-87FA-3978BED1A81E}"/>
              </a:ext>
            </a:extLst>
          </p:cNvPr>
          <p:cNvSpPr txBox="1"/>
          <p:nvPr/>
        </p:nvSpPr>
        <p:spPr>
          <a:xfrm>
            <a:off x="1414585" y="3137510"/>
            <a:ext cx="7862641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1pPr>
            <a:lvl2pPr marL="494297" indent="3457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2pPr>
            <a:lvl3pPr marL="990323" indent="5185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3pPr>
            <a:lvl4pPr marL="1486348" indent="6913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4pPr>
            <a:lvl5pPr marL="1980645" indent="10370" algn="l" rtl="0" fontAlgn="base" latinLnBrk="1">
              <a:spcBef>
                <a:spcPct val="0"/>
              </a:spcBef>
              <a:spcAft>
                <a:spcPct val="0"/>
              </a:spcAft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5pPr>
            <a:lvl6pPr marL="2488768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6pPr>
            <a:lvl7pPr marL="2986522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7pPr>
            <a:lvl8pPr marL="3484275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8pPr>
            <a:lvl9pPr marL="3982029" algn="l" defTabSz="995507" rtl="0" eaLnBrk="1" latinLnBrk="1" hangingPunct="1">
              <a:defRPr kumimoji="1" sz="1306" kern="1200">
                <a:solidFill>
                  <a:srgbClr val="292929"/>
                </a:solidFill>
                <a:latin typeface="Rix모던고딕 EB" pitchFamily="18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YOLOv10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</a:t>
            </a:r>
            <a:r>
              <a:rPr lang="en-US" altLang="ko-KR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PCB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솔더</a:t>
            </a:r>
            <a:r>
              <a:rPr lang="ko-KR" altLang="en-US" sz="24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크림 도포 검출 모델</a:t>
            </a:r>
            <a:b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b="1" dirty="0">
                <a:ln w="1270">
                  <a:noFill/>
                </a:ln>
                <a:gradFill>
                  <a:gsLst>
                    <a:gs pos="95413">
                      <a:schemeClr val="bg1"/>
                    </a:gs>
                    <a:gs pos="86239">
                      <a:schemeClr val="bg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Detection of Solder Cream Application on PCB Using YOLOv10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3DB33-8CCC-460B-A4D1-60BA90466F61}"/>
              </a:ext>
            </a:extLst>
          </p:cNvPr>
          <p:cNvSpPr txBox="1"/>
          <p:nvPr/>
        </p:nvSpPr>
        <p:spPr>
          <a:xfrm>
            <a:off x="6079614" y="5680237"/>
            <a:ext cx="420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김혜영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(2024254025)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516F6-F930-28B7-9ECC-1CA39CF7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A43DC-D1ED-DBB1-CDBF-1E8F749A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E81FF11-C0A5-1A9B-2360-FCB9CF930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98914"/>
              </p:ext>
            </p:extLst>
          </p:nvPr>
        </p:nvGraphicFramePr>
        <p:xfrm>
          <a:off x="3135584" y="4148837"/>
          <a:ext cx="7250065" cy="2366137"/>
        </p:xfrm>
        <a:graphic>
          <a:graphicData uri="http://schemas.openxmlformats.org/drawingml/2006/table">
            <a:tbl>
              <a:tblPr/>
              <a:tblGrid>
                <a:gridCol w="613285">
                  <a:extLst>
                    <a:ext uri="{9D8B030D-6E8A-4147-A177-3AD203B41FA5}">
                      <a16:colId xmlns:a16="http://schemas.microsoft.com/office/drawing/2014/main" val="3687250223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42442303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933874112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665974413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2862654904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4139504598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2441746076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151471371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2425440887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3083718529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3186911550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023283955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929565525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093489561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1449636439"/>
                    </a:ext>
                  </a:extLst>
                </a:gridCol>
                <a:gridCol w="442452">
                  <a:extLst>
                    <a:ext uri="{9D8B030D-6E8A-4147-A177-3AD203B41FA5}">
                      <a16:colId xmlns:a16="http://schemas.microsoft.com/office/drawing/2014/main" val="3961052872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예비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22928"/>
                  </a:ext>
                </a:extLst>
              </a:tr>
              <a:tr h="285246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계획서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중간 발표</a:t>
                      </a:r>
                      <a:r>
                        <a:rPr lang="en-US" altLang="ko-KR" sz="1100" b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서론</a:t>
                      </a:r>
                      <a:r>
                        <a:rPr lang="en-US" altLang="ko-KR" sz="1100" b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</a:t>
                      </a:r>
                      <a:r>
                        <a:rPr lang="ko-KR" altLang="en-US" sz="1100" b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실험결과</a:t>
                      </a:r>
                      <a:r>
                        <a:rPr lang="en-US" altLang="ko-KR" sz="1100" b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 발표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논문 및 발표자료 완성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72194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1771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03692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260223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5885583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094798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10818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895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55286" y="3589863"/>
            <a:ext cx="4999387" cy="381458"/>
            <a:chOff x="627765" y="1408458"/>
            <a:chExt cx="364703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253054" y="1458997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추진 일정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627765" y="1408458"/>
              <a:ext cx="532521" cy="381458"/>
              <a:chOff x="6409372" y="6884181"/>
              <a:chExt cx="487296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528327" y="6765226"/>
                <a:ext cx="249385" cy="4872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628132" y="6904142"/>
                <a:ext cx="193263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55287" y="1482580"/>
            <a:ext cx="4993082" cy="381458"/>
            <a:chOff x="430306" y="1408458"/>
            <a:chExt cx="4993082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287457" y="1458998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 현황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19211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AB2265-6EB1-1D03-2767-9C5EB201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715062"/>
              </p:ext>
            </p:extLst>
          </p:nvPr>
        </p:nvGraphicFramePr>
        <p:xfrm>
          <a:off x="760729" y="4148837"/>
          <a:ext cx="2263096" cy="2366137"/>
        </p:xfrm>
        <a:graphic>
          <a:graphicData uri="http://schemas.openxmlformats.org/drawingml/2006/table">
            <a:tbl>
              <a:tblPr/>
              <a:tblGrid>
                <a:gridCol w="2263096">
                  <a:extLst>
                    <a:ext uri="{9D8B030D-6E8A-4147-A177-3AD203B41FA5}">
                      <a16:colId xmlns:a16="http://schemas.microsoft.com/office/drawing/2014/main" val="3602405303"/>
                    </a:ext>
                  </a:extLst>
                </a:gridCol>
              </a:tblGrid>
              <a:tr h="36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추진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9674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수업 진행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511466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 및 제목 결정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26038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연구 및 기술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827741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 확정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072354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23262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및 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949457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발표자료 및 논문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63487"/>
                  </a:ext>
                </a:extLst>
              </a:tr>
            </a:tbl>
          </a:graphicData>
        </a:graphic>
      </p:graphicFrame>
      <p:sp>
        <p:nvSpPr>
          <p:cNvPr id="27" name="순서도: 병합 26">
            <a:extLst>
              <a:ext uri="{FF2B5EF4-FFF2-40B4-BE49-F238E27FC236}">
                <a16:creationId xmlns:a16="http://schemas.microsoft.com/office/drawing/2014/main" id="{33F50721-F437-4967-CAF3-8D28793DC8F7}"/>
              </a:ext>
            </a:extLst>
          </p:cNvPr>
          <p:cNvSpPr/>
          <p:nvPr/>
        </p:nvSpPr>
        <p:spPr>
          <a:xfrm>
            <a:off x="10068032" y="4533423"/>
            <a:ext cx="133473" cy="159663"/>
          </a:xfrm>
          <a:prstGeom prst="flowChartMerg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설명선: 굽은 선(테두리 및 강조선) 6">
            <a:extLst>
              <a:ext uri="{FF2B5EF4-FFF2-40B4-BE49-F238E27FC236}">
                <a16:creationId xmlns:a16="http://schemas.microsoft.com/office/drawing/2014/main" id="{5793305D-C8AD-1B5F-D785-3486B6F965C6}"/>
              </a:ext>
            </a:extLst>
          </p:cNvPr>
          <p:cNvSpPr/>
          <p:nvPr/>
        </p:nvSpPr>
        <p:spPr>
          <a:xfrm flipH="1">
            <a:off x="6017214" y="3570569"/>
            <a:ext cx="3440311" cy="327539"/>
          </a:xfrm>
          <a:prstGeom prst="accentBorderCallout2">
            <a:avLst>
              <a:gd name="adj1" fmla="val 45550"/>
              <a:gd name="adj2" fmla="val -2285"/>
              <a:gd name="adj3" fmla="val 45550"/>
              <a:gd name="adj4" fmla="val -13643"/>
              <a:gd name="adj5" fmla="val 126742"/>
              <a:gd name="adj6" fmla="val -197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C00000"/>
                </a:solidFill>
                <a:latin typeface="+mn-ea"/>
              </a:rPr>
              <a:t>학위청구 논문심사 일정</a:t>
            </a:r>
            <a:r>
              <a:rPr lang="en-US" altLang="ko-KR" sz="1400" dirty="0">
                <a:solidFill>
                  <a:srgbClr val="C00000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rgbClr val="C00000"/>
                </a:solidFill>
                <a:latin typeface="+mn-ea"/>
              </a:rPr>
              <a:t>예정</a:t>
            </a:r>
            <a:r>
              <a:rPr lang="en-US" altLang="ko-KR" sz="1400" dirty="0">
                <a:solidFill>
                  <a:srgbClr val="C00000"/>
                </a:solidFill>
                <a:latin typeface="+mn-ea"/>
              </a:rPr>
              <a:t>): 2025.06</a:t>
            </a:r>
            <a:endParaRPr lang="ko-KR" altLang="en-US" sz="14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65D3D-B2BB-3BD8-A1A9-70B5F1EE0EF9}"/>
              </a:ext>
            </a:extLst>
          </p:cNvPr>
          <p:cNvSpPr txBox="1"/>
          <p:nvPr/>
        </p:nvSpPr>
        <p:spPr>
          <a:xfrm>
            <a:off x="921448" y="1932978"/>
            <a:ext cx="9139575" cy="146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이미지 사이즈에 비해 납땜 부위 영역의 크기가 매우 작아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특정 클래스에서 성능평가가 불가능하거나 전체적으로 검출 성능 미비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기판 전체를 여러 구역으로 분리 후 레이블링 하여 데이터셋 재구축 예정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충분한 학습 데이터셋 확보 후 </a:t>
            </a:r>
            <a:r>
              <a:rPr lang="en-US" altLang="ko-KR" sz="1400" dirty="0">
                <a:latin typeface="+mn-ea"/>
              </a:rPr>
              <a:t>Epoch </a:t>
            </a:r>
            <a:r>
              <a:rPr lang="ko-KR" altLang="en-US" sz="1400" dirty="0">
                <a:latin typeface="+mn-ea"/>
              </a:rPr>
              <a:t>수를 늘려 학습 진행 예정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6E48C9-B567-DAD6-B2C5-10F2062B31E2}"/>
              </a:ext>
            </a:extLst>
          </p:cNvPr>
          <p:cNvCxnSpPr>
            <a:cxnSpLocks/>
          </p:cNvCxnSpPr>
          <p:nvPr/>
        </p:nvCxnSpPr>
        <p:spPr>
          <a:xfrm>
            <a:off x="3135584" y="4953755"/>
            <a:ext cx="61976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1C68F5-61A4-3584-1CCB-1AEEE3E79EC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10</a:t>
            </a:fld>
            <a:endParaRPr lang="ko-KR" altLang="en-US" sz="120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AA69D5E-C795-D559-57A6-00C67CCABCB5}"/>
              </a:ext>
            </a:extLst>
          </p:cNvPr>
          <p:cNvCxnSpPr>
            <a:cxnSpLocks/>
          </p:cNvCxnSpPr>
          <p:nvPr/>
        </p:nvCxnSpPr>
        <p:spPr>
          <a:xfrm>
            <a:off x="3755344" y="5239505"/>
            <a:ext cx="619760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48BDAB-99DB-5262-20AE-00542A149B9A}"/>
              </a:ext>
            </a:extLst>
          </p:cNvPr>
          <p:cNvCxnSpPr>
            <a:cxnSpLocks/>
          </p:cNvCxnSpPr>
          <p:nvPr/>
        </p:nvCxnSpPr>
        <p:spPr>
          <a:xfrm>
            <a:off x="4488657" y="5531754"/>
            <a:ext cx="959712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42A3782-65B0-B0FE-C8ED-181C2FF1844B}"/>
              </a:ext>
            </a:extLst>
          </p:cNvPr>
          <p:cNvCxnSpPr>
            <a:cxnSpLocks/>
          </p:cNvCxnSpPr>
          <p:nvPr/>
        </p:nvCxnSpPr>
        <p:spPr>
          <a:xfrm>
            <a:off x="5345906" y="5791730"/>
            <a:ext cx="1409896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E5204D-A124-3777-6690-79AC1635963E}"/>
              </a:ext>
            </a:extLst>
          </p:cNvPr>
          <p:cNvCxnSpPr>
            <a:cxnSpLocks/>
          </p:cNvCxnSpPr>
          <p:nvPr/>
        </p:nvCxnSpPr>
        <p:spPr>
          <a:xfrm>
            <a:off x="6617101" y="6083980"/>
            <a:ext cx="1409896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567C34E-9526-CD23-F96A-B27D2D513002}"/>
              </a:ext>
            </a:extLst>
          </p:cNvPr>
          <p:cNvCxnSpPr>
            <a:cxnSpLocks/>
          </p:cNvCxnSpPr>
          <p:nvPr/>
        </p:nvCxnSpPr>
        <p:spPr>
          <a:xfrm>
            <a:off x="8047629" y="6376229"/>
            <a:ext cx="2213878" cy="0"/>
          </a:xfrm>
          <a:prstGeom prst="straightConnector1">
            <a:avLst/>
          </a:prstGeom>
          <a:ln w="38100">
            <a:solidFill>
              <a:srgbClr val="8FAAD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9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0A1E17-25C5-42A0-A73F-9F651ADF7684}"/>
              </a:ext>
            </a:extLst>
          </p:cNvPr>
          <p:cNvSpPr txBox="1"/>
          <p:nvPr/>
        </p:nvSpPr>
        <p:spPr>
          <a:xfrm>
            <a:off x="2673784" y="3196841"/>
            <a:ext cx="5344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2C56C-2670-C2E1-7291-9AB8D02D6D0F}"/>
              </a:ext>
            </a:extLst>
          </p:cNvPr>
          <p:cNvSpPr txBox="1"/>
          <p:nvPr/>
        </p:nvSpPr>
        <p:spPr>
          <a:xfrm>
            <a:off x="2673784" y="1473236"/>
            <a:ext cx="534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0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13B96-D580-1D75-E893-816DDF3F41CE}"/>
              </a:ext>
            </a:extLst>
          </p:cNvPr>
          <p:cNvSpPr txBox="1"/>
          <p:nvPr/>
        </p:nvSpPr>
        <p:spPr>
          <a:xfrm>
            <a:off x="3095075" y="1890342"/>
            <a:ext cx="4501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DF064-81ED-96CC-6653-193FC1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8" y="7089688"/>
            <a:ext cx="2840755" cy="42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D6793-2853-FEC1-6B17-EB02294B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114" y="7103759"/>
            <a:ext cx="2022741" cy="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537144D-1D25-426B-A3A6-C327E63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029"/>
            <a:ext cx="10691813" cy="49891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935DB-08EF-4A75-B802-98518BDD9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6"/>
          <a:stretch/>
        </p:blipFill>
        <p:spPr>
          <a:xfrm>
            <a:off x="0" y="519"/>
            <a:ext cx="10691813" cy="256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9DC-AC6D-439C-8314-22ADEF175466}"/>
              </a:ext>
            </a:extLst>
          </p:cNvPr>
          <p:cNvSpPr txBox="1"/>
          <p:nvPr/>
        </p:nvSpPr>
        <p:spPr>
          <a:xfrm>
            <a:off x="416434" y="1074267"/>
            <a:ext cx="4608954" cy="83099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24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지능화 파일럿 프로젝트</a:t>
            </a:r>
            <a:endParaRPr lang="en-US" altLang="ko-KR" sz="2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계획서</a:t>
            </a:r>
            <a:endParaRPr lang="ko-KR" altLang="en-US" sz="24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양쪽 모서리가 둥근 사각형 71">
            <a:extLst>
              <a:ext uri="{FF2B5EF4-FFF2-40B4-BE49-F238E27FC236}">
                <a16:creationId xmlns:a16="http://schemas.microsoft.com/office/drawing/2014/main" id="{3D80CE5D-E131-4078-AEE0-337C9DF34BD2}"/>
              </a:ext>
            </a:extLst>
          </p:cNvPr>
          <p:cNvSpPr/>
          <p:nvPr/>
        </p:nvSpPr>
        <p:spPr>
          <a:xfrm rot="16200000" flipV="1">
            <a:off x="1018566" y="2213902"/>
            <a:ext cx="3822149" cy="5026430"/>
          </a:xfrm>
          <a:prstGeom prst="round2SameRect">
            <a:avLst>
              <a:gd name="adj1" fmla="val 4179"/>
              <a:gd name="adj2" fmla="val 0"/>
            </a:avLst>
          </a:prstGeom>
          <a:gradFill>
            <a:gsLst>
              <a:gs pos="39000">
                <a:srgbClr val="0156B3"/>
              </a:gs>
              <a:gs pos="20000">
                <a:srgbClr val="193A7D"/>
              </a:gs>
              <a:gs pos="0">
                <a:srgbClr val="000F2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12A77-D8D0-4164-AEB9-ACEACA64A949}"/>
              </a:ext>
            </a:extLst>
          </p:cNvPr>
          <p:cNvSpPr txBox="1"/>
          <p:nvPr/>
        </p:nvSpPr>
        <p:spPr>
          <a:xfrm>
            <a:off x="742265" y="2914121"/>
            <a:ext cx="2946961" cy="3595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ctr">
              <a:defRPr sz="2200" spc="-60">
                <a:solidFill>
                  <a:srgbClr val="981B45"/>
                </a:solidFill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및 데이터셋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추진 일정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0E9EA-92BB-4DBE-981F-5AD700A21180}"/>
              </a:ext>
            </a:extLst>
          </p:cNvPr>
          <p:cNvSpPr txBox="1"/>
          <p:nvPr/>
        </p:nvSpPr>
        <p:spPr>
          <a:xfrm>
            <a:off x="409485" y="1851234"/>
            <a:ext cx="2365712" cy="707886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l"/>
            <a:r>
              <a:rPr lang="en-US" altLang="ko-KR" sz="4000" b="1" dirty="0">
                <a:ln>
                  <a:solidFill>
                    <a:srgbClr val="0F2548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000" b="1" dirty="0">
              <a:ln>
                <a:solidFill>
                  <a:srgbClr val="0F2548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51BEF96-9EEA-4871-B419-623BCF59AD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2" t="30504" r="1794"/>
          <a:stretch/>
        </p:blipFill>
        <p:spPr>
          <a:xfrm>
            <a:off x="7372459" y="39494"/>
            <a:ext cx="2972233" cy="2953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0C53F8-6952-47C3-8722-02C449FB8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30" r="-1"/>
          <a:stretch/>
        </p:blipFill>
        <p:spPr>
          <a:xfrm rot="16200000" flipV="1">
            <a:off x="8226289" y="1725985"/>
            <a:ext cx="2922416" cy="20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4" y="599583"/>
            <a:ext cx="783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ko-KR" altLang="en-US" sz="2800" i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4" y="1437305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필요성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A95A64-1FDE-38F7-F77F-DEC14A7DBC0F}"/>
              </a:ext>
            </a:extLst>
          </p:cNvPr>
          <p:cNvSpPr txBox="1"/>
          <p:nvPr/>
        </p:nvSpPr>
        <p:spPr>
          <a:xfrm>
            <a:off x="758011" y="1868808"/>
            <a:ext cx="9508365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SMT </a:t>
            </a:r>
            <a:r>
              <a:rPr lang="ko-KR" altLang="en-US" sz="1400" dirty="0">
                <a:latin typeface="+mn-ea"/>
              </a:rPr>
              <a:t>공정에서 </a:t>
            </a:r>
            <a:r>
              <a:rPr lang="en-US" altLang="ko-KR" sz="1400" dirty="0">
                <a:latin typeface="+mn-ea"/>
              </a:rPr>
              <a:t>AOI</a:t>
            </a:r>
            <a:r>
              <a:rPr lang="ko-KR" altLang="en-US" sz="1400" dirty="0">
                <a:latin typeface="+mn-ea"/>
              </a:rPr>
              <a:t>를 통과해 불량으로 판정 받은 제품에 대해 최종 육안검사 수행을 지원하기 위함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AOI </a:t>
            </a:r>
            <a:r>
              <a:rPr lang="ko-KR" altLang="en-US" sz="1400" dirty="0">
                <a:latin typeface="+mn-ea"/>
              </a:rPr>
              <a:t>장비를 통과하기 이전에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기판에 </a:t>
            </a:r>
            <a:r>
              <a:rPr lang="en-US" altLang="ko-KR" sz="1400" dirty="0">
                <a:latin typeface="+mn-ea"/>
              </a:rPr>
              <a:t>Mask</a:t>
            </a:r>
            <a:r>
              <a:rPr lang="ko-KR" altLang="en-US" sz="1400" dirty="0">
                <a:latin typeface="+mn-ea"/>
              </a:rPr>
              <a:t>를 덮어 </a:t>
            </a:r>
            <a:r>
              <a:rPr lang="en-US" altLang="ko-KR" sz="1400" dirty="0">
                <a:latin typeface="+mn-ea"/>
              </a:rPr>
              <a:t>Soldering</a:t>
            </a:r>
            <a:r>
              <a:rPr lang="ko-KR" altLang="en-US" sz="1400" dirty="0">
                <a:latin typeface="+mn-ea"/>
              </a:rPr>
              <a:t>하는 작업 진행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납땜 부위에 </a:t>
            </a:r>
            <a:r>
              <a:rPr lang="ko-KR" altLang="en-US" sz="1400" dirty="0" err="1">
                <a:latin typeface="+mn-ea"/>
              </a:rPr>
              <a:t>솔더</a:t>
            </a:r>
            <a:r>
              <a:rPr lang="ko-KR" altLang="en-US" sz="1400" dirty="0">
                <a:latin typeface="+mn-ea"/>
              </a:rPr>
              <a:t> 크림</a:t>
            </a:r>
            <a:r>
              <a:rPr lang="en-US" altLang="ko-KR" sz="1400" dirty="0">
                <a:latin typeface="+mn-ea"/>
              </a:rPr>
              <a:t>(Solder Cream)</a:t>
            </a:r>
            <a:r>
              <a:rPr lang="ko-KR" altLang="en-US" sz="1400" dirty="0">
                <a:latin typeface="+mn-ea"/>
              </a:rPr>
              <a:t>이 잘 도포되었는지 판별하고자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698916-0E04-125B-8AF3-5CC39452317C}"/>
              </a:ext>
            </a:extLst>
          </p:cNvPr>
          <p:cNvGrpSpPr/>
          <p:nvPr/>
        </p:nvGrpSpPr>
        <p:grpSpPr>
          <a:xfrm>
            <a:off x="430304" y="4507498"/>
            <a:ext cx="5009989" cy="381458"/>
            <a:chOff x="430306" y="1408458"/>
            <a:chExt cx="5009989" cy="381458"/>
          </a:xfrm>
        </p:grpSpPr>
        <p:sp>
          <p:nvSpPr>
            <p:cNvPr id="18" name="TextBox 36">
              <a:extLst>
                <a:ext uri="{FF2B5EF4-FFF2-40B4-BE49-F238E27FC236}">
                  <a16:creationId xmlns:a16="http://schemas.microsoft.com/office/drawing/2014/main" id="{7BCEEFB0-BBFF-379E-7657-FA0104E1617A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정의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EC5092-6A80-5FAA-5381-0810EB12A34C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7" name="사각형: 둥근 위쪽 모서리 24">
                <a:extLst>
                  <a:ext uri="{FF2B5EF4-FFF2-40B4-BE49-F238E27FC236}">
                    <a16:creationId xmlns:a16="http://schemas.microsoft.com/office/drawing/2014/main" id="{BA31A22F-9942-7D3D-930A-9CB4FAED98AF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B648C4-1F19-CB32-A5AA-B01731BCFE64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E0FB18A-DCBA-BCB0-91AD-0BAC90EEC0AE}"/>
              </a:ext>
            </a:extLst>
          </p:cNvPr>
          <p:cNvSpPr txBox="1"/>
          <p:nvPr/>
        </p:nvSpPr>
        <p:spPr>
          <a:xfrm>
            <a:off x="758012" y="4872941"/>
            <a:ext cx="5173556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솔더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크림의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도포 유무 판별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비슷한 모양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크기를 가진 납땜 부위를 개별 클래스로 분류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D3ACB-BB5A-B5AC-2B31-9AD40AD15332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3</a:t>
            </a:fld>
            <a:endParaRPr lang="ko-KR" altLang="en-US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94DFE8-8BC4-7399-2B86-8DD699320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299" y="3332834"/>
            <a:ext cx="5777987" cy="751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6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96C79-63D0-4BF5-B7CC-D11C632D6A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5671DF-143B-F4D6-3223-4C854E1A0A9F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97A7401D-6332-B4F2-FDC7-FC8617BA6C64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 목표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EC2972-71B9-D11E-A7D9-7DE1691A4560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5" name="사각형: 둥근 위쪽 모서리 24">
                <a:extLst>
                  <a:ext uri="{FF2B5EF4-FFF2-40B4-BE49-F238E27FC236}">
                    <a16:creationId xmlns:a16="http://schemas.microsoft.com/office/drawing/2014/main" id="{9F9EA839-73A4-666A-5DC5-4F7A69AD1CFB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1E8E2C-5B46-AC04-A41D-119E97BCC573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8F6215-79D1-CF8B-DE1A-A1715869869D}"/>
              </a:ext>
            </a:extLst>
          </p:cNvPr>
          <p:cNvGrpSpPr/>
          <p:nvPr/>
        </p:nvGrpSpPr>
        <p:grpSpPr>
          <a:xfrm>
            <a:off x="430306" y="4091639"/>
            <a:ext cx="3895805" cy="381458"/>
            <a:chOff x="430306" y="1408458"/>
            <a:chExt cx="3895805" cy="381458"/>
          </a:xfrm>
        </p:grpSpPr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51D83CF-59ED-C10F-E961-D60CF41CFF89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57CD9D0-3A4A-1859-D510-4D465867EECA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C42DB9A7-3B1B-03CA-6BCC-5B84972FE476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1BE0E0-D0AD-EA67-0AAB-277FA9A02E78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952D752-4171-7B7F-06A0-44C70479610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4</a:t>
            </a:fld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3845C-B5AA-E161-A3AD-C42A63C4A4DA}"/>
              </a:ext>
            </a:extLst>
          </p:cNvPr>
          <p:cNvSpPr txBox="1"/>
          <p:nvPr/>
        </p:nvSpPr>
        <p:spPr>
          <a:xfrm>
            <a:off x="902770" y="1810989"/>
            <a:ext cx="7657336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YOLOv8, YOLOv10 </a:t>
            </a:r>
            <a:r>
              <a:rPr lang="ko-KR" altLang="en-US" sz="1400" dirty="0">
                <a:latin typeface="+mn-ea"/>
              </a:rPr>
              <a:t>모델을 이용하여 </a:t>
            </a: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납땜 부위의 </a:t>
            </a:r>
            <a:r>
              <a:rPr lang="ko-KR" altLang="en-US" sz="1400" dirty="0" err="1">
                <a:latin typeface="+mn-ea"/>
              </a:rPr>
              <a:t>솔더</a:t>
            </a:r>
            <a:r>
              <a:rPr lang="ko-KR" altLang="en-US" sz="1400" dirty="0">
                <a:latin typeface="+mn-ea"/>
              </a:rPr>
              <a:t> 크림 도포 유무 판별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PCB </a:t>
            </a:r>
            <a:r>
              <a:rPr lang="ko-KR" altLang="en-US" sz="1400" dirty="0">
                <a:latin typeface="+mn-ea"/>
              </a:rPr>
              <a:t>제조 과정의 품질 향상 및 결함 발생률 감소를 도모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FFA42-408E-82EE-7AFC-8D7CEA32F722}"/>
              </a:ext>
            </a:extLst>
          </p:cNvPr>
          <p:cNvSpPr txBox="1"/>
          <p:nvPr/>
        </p:nvSpPr>
        <p:spPr>
          <a:xfrm>
            <a:off x="902770" y="4511549"/>
            <a:ext cx="9265934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기존의 육안검사를 대체하여 자동화함으로써 생산 비용 절감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사람보다 빠른 속도로 검사 진행하여 제조공정 효율성 높일 수 있음</a:t>
            </a:r>
            <a:endParaRPr lang="en-US" altLang="ko-KR" sz="1400" dirty="0">
              <a:latin typeface="+mn-ea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육안검사의 경우 검사원의 재량에 따라 정확도의 차이가 발생할 수 있는 반면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기반의 자동 검사 시스템은 균일한 품질을 확보할 수 있음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초급 검사자의 단점 보완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C10085-0FCC-B508-53EE-0C71F5BC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936" y="2194672"/>
            <a:ext cx="3892107" cy="24319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555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2" y="4701579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실험 장치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구성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04649D-126C-4D6F-99B4-7178CF407889}"/>
              </a:ext>
            </a:extLst>
          </p:cNvPr>
          <p:cNvGrpSpPr/>
          <p:nvPr/>
        </p:nvGrpSpPr>
        <p:grpSpPr>
          <a:xfrm>
            <a:off x="430303" y="1532538"/>
            <a:ext cx="5009989" cy="381458"/>
            <a:chOff x="430306" y="1408458"/>
            <a:chExt cx="5009989" cy="381458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DF466B7E-EBB2-45A0-BCE3-7D651F0183FC}"/>
                </a:ext>
              </a:extLst>
            </p:cNvPr>
            <p:cNvSpPr txBox="1"/>
            <p:nvPr/>
          </p:nvSpPr>
          <p:spPr>
            <a:xfrm>
              <a:off x="1304364" y="1443791"/>
              <a:ext cx="413593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 제품 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(or </a:t>
              </a: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r>
                <a:rPr lang="en-US" altLang="ko-KR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5B43280-EF2F-4742-84BE-120129A1B681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23" name="사각형: 둥근 위쪽 모서리 24">
                <a:extLst>
                  <a:ext uri="{FF2B5EF4-FFF2-40B4-BE49-F238E27FC236}">
                    <a16:creationId xmlns:a16="http://schemas.microsoft.com/office/drawing/2014/main" id="{535851F9-C1F0-4FD9-8DB7-D6120687964C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12053-43C6-45C2-B41A-AAC723A4D4CE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 장치 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FBDC5-6923-DE39-A0A5-2909072A04FA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5</a:t>
            </a:fld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8DFB0C-0E29-7951-DCD0-0FEF0CF4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120" y="2138920"/>
            <a:ext cx="4788863" cy="2295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1749D-43BD-FE8D-95B9-2A3CB858A920}"/>
              </a:ext>
            </a:extLst>
          </p:cNvPr>
          <p:cNvSpPr txBox="1"/>
          <p:nvPr/>
        </p:nvSpPr>
        <p:spPr>
          <a:xfrm>
            <a:off x="897427" y="1968136"/>
            <a:ext cx="577542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YOLOv10 </a:t>
            </a:r>
            <a:r>
              <a:rPr lang="ko-KR" altLang="en-US" sz="1400" dirty="0">
                <a:latin typeface="+mn-ea"/>
              </a:rPr>
              <a:t>모델을 적용할 </a:t>
            </a:r>
            <a:r>
              <a:rPr lang="en-US" altLang="ko-KR" sz="1400" dirty="0">
                <a:latin typeface="+mn-ea"/>
              </a:rPr>
              <a:t>Bare PCB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BCFD87-CE7D-63C4-F574-ADC526951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7" y="2431489"/>
            <a:ext cx="4580024" cy="1585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C8D229-E496-76B4-A7A9-8A44F1A8073A}"/>
              </a:ext>
            </a:extLst>
          </p:cNvPr>
          <p:cNvSpPr txBox="1"/>
          <p:nvPr/>
        </p:nvSpPr>
        <p:spPr>
          <a:xfrm>
            <a:off x="1047524" y="5252950"/>
            <a:ext cx="5775424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USB</a:t>
            </a:r>
            <a:r>
              <a:rPr lang="ko-KR" altLang="en-US" sz="1400" dirty="0">
                <a:latin typeface="+mn-ea"/>
              </a:rPr>
              <a:t> 카메라를 이용해 촬영한 촬영 이미지 활용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카메라 모델명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err="1">
                <a:latin typeface="+mn-ea"/>
              </a:rPr>
              <a:t>Arducam</a:t>
            </a:r>
            <a:r>
              <a:rPr lang="en-US" altLang="ko-KR" sz="1400" dirty="0">
                <a:latin typeface="+mn-ea"/>
              </a:rPr>
              <a:t> B029001, </a:t>
            </a:r>
            <a:r>
              <a:rPr lang="ko-KR" altLang="en-US" sz="1400" dirty="0">
                <a:latin typeface="+mn-ea"/>
              </a:rPr>
              <a:t>촬영 해상도</a:t>
            </a:r>
            <a:r>
              <a:rPr lang="en-US" altLang="ko-KR" sz="1400" dirty="0">
                <a:latin typeface="+mn-ea"/>
              </a:rPr>
              <a:t>: 4656 x 3496</a:t>
            </a: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검증 데이터는 전자 현미경으로 촬영한 사진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수집 예정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85ED75-9A34-1784-D938-54589043B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762" y="4732111"/>
            <a:ext cx="1670986" cy="222798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31826D7-4AAA-1E20-C14C-EB1AE9E71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6"/>
          <a:stretch/>
        </p:blipFill>
        <p:spPr>
          <a:xfrm>
            <a:off x="6257776" y="4732111"/>
            <a:ext cx="1962950" cy="225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1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48093B-9E37-3424-AF36-5E6C6EA4F351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6</a:t>
            </a:fld>
            <a:endParaRPr lang="ko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69E00D-6433-D021-9379-25AA5C67ED48}"/>
              </a:ext>
            </a:extLst>
          </p:cNvPr>
          <p:cNvSpPr txBox="1"/>
          <p:nvPr/>
        </p:nvSpPr>
        <p:spPr>
          <a:xfrm>
            <a:off x="897429" y="1894880"/>
            <a:ext cx="9500554" cy="20220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pPr marL="180000" indent="-180000"/>
            <a:r>
              <a:rPr lang="ko-KR" altLang="en-US" sz="1400" dirty="0" err="1">
                <a:latin typeface="+mn-ea"/>
              </a:rPr>
              <a:t>솔더</a:t>
            </a:r>
            <a:r>
              <a:rPr lang="ko-KR" altLang="en-US" sz="1400" dirty="0">
                <a:latin typeface="+mn-ea"/>
              </a:rPr>
              <a:t> 크림이 도포되지 않은 </a:t>
            </a:r>
            <a:r>
              <a:rPr lang="en-US" altLang="ko-KR" sz="1400" dirty="0">
                <a:latin typeface="+mn-ea"/>
              </a:rPr>
              <a:t>B</a:t>
            </a:r>
            <a:r>
              <a:rPr lang="en-US" altLang="ko-KR" dirty="0"/>
              <a:t>are PCB</a:t>
            </a:r>
            <a:r>
              <a:rPr lang="ko-KR" altLang="en-US" dirty="0"/>
              <a:t> 납땜 부위를 모두 불량 데이터셋으로 정의 후 학습</a:t>
            </a:r>
            <a:br>
              <a:rPr lang="en-US" altLang="ko-KR" dirty="0"/>
            </a:br>
            <a:r>
              <a:rPr lang="ko-KR" altLang="en-US" dirty="0" err="1"/>
              <a:t>솔더</a:t>
            </a:r>
            <a:r>
              <a:rPr lang="ko-KR" altLang="en-US" dirty="0"/>
              <a:t> 크림이 도포된다면 색상</a:t>
            </a:r>
            <a:r>
              <a:rPr lang="en-US" altLang="ko-KR" dirty="0"/>
              <a:t>(</a:t>
            </a:r>
            <a:r>
              <a:rPr lang="ko-KR" altLang="en-US" dirty="0"/>
              <a:t>회색</a:t>
            </a:r>
            <a:r>
              <a:rPr lang="en-US" altLang="ko-KR" dirty="0"/>
              <a:t>)</a:t>
            </a:r>
            <a:r>
              <a:rPr lang="ko-KR" altLang="en-US" dirty="0"/>
              <a:t>과 높이의 차이를 보임</a:t>
            </a:r>
            <a:endParaRPr lang="en-US" altLang="ko-KR" dirty="0"/>
          </a:p>
          <a:p>
            <a:pPr marL="180000" indent="-180000"/>
            <a:r>
              <a:rPr lang="ko-KR" altLang="en-US" dirty="0"/>
              <a:t>한 장의 사진에서 총 </a:t>
            </a:r>
            <a:r>
              <a:rPr lang="en-US" altLang="ko-KR" dirty="0"/>
              <a:t>770</a:t>
            </a:r>
            <a:r>
              <a:rPr lang="ko-KR" altLang="en-US" dirty="0"/>
              <a:t>개의 납땜 부위 레이블링</a:t>
            </a:r>
            <a:endParaRPr lang="en-US" altLang="ko-KR" sz="1400" dirty="0">
              <a:latin typeface="+mn-ea"/>
            </a:endParaRPr>
          </a:p>
          <a:p>
            <a:pPr marL="180000" indent="-180000"/>
            <a:r>
              <a:rPr lang="ko-KR" altLang="en-US" dirty="0"/>
              <a:t>이미지 크기</a:t>
            </a:r>
            <a:r>
              <a:rPr lang="en-US" altLang="ko-KR" dirty="0"/>
              <a:t>: 920 x 2645</a:t>
            </a:r>
          </a:p>
          <a:p>
            <a:pPr marL="180000" indent="-180000"/>
            <a:r>
              <a:rPr lang="ko-KR" altLang="en-US" dirty="0"/>
              <a:t>총 </a:t>
            </a:r>
            <a:r>
              <a:rPr lang="en-US" altLang="ko-KR" dirty="0"/>
              <a:t>907</a:t>
            </a:r>
            <a:r>
              <a:rPr lang="ko-KR" altLang="en-US" dirty="0"/>
              <a:t>장의 </a:t>
            </a:r>
            <a:r>
              <a:rPr lang="en-US" altLang="ko-KR" dirty="0"/>
              <a:t>PCB </a:t>
            </a:r>
            <a:r>
              <a:rPr lang="ko-KR" altLang="en-US" dirty="0"/>
              <a:t>사진에서 한 면만 사용 </a:t>
            </a:r>
            <a:br>
              <a:rPr lang="en-US" altLang="ko-KR" dirty="0"/>
            </a:br>
            <a:r>
              <a:rPr lang="ko-KR" altLang="en-US" dirty="0"/>
              <a:t>유사한 모양을 동일한 </a:t>
            </a:r>
            <a:r>
              <a:rPr lang="en-US" altLang="ko-KR" dirty="0"/>
              <a:t>Class</a:t>
            </a:r>
            <a:r>
              <a:rPr lang="ko-KR" altLang="en-US" dirty="0"/>
              <a:t>로 분류</a:t>
            </a:r>
            <a:endParaRPr lang="en-US" altLang="ko-KR" dirty="0"/>
          </a:p>
          <a:p>
            <a:pPr marL="180000" indent="-180000"/>
            <a:r>
              <a:rPr lang="en-US" altLang="ko-KR" dirty="0"/>
              <a:t>t</a:t>
            </a:r>
            <a:r>
              <a:rPr lang="en-US" altLang="ko-KR" sz="1400" dirty="0">
                <a:latin typeface="+mn-ea"/>
              </a:rPr>
              <a:t>rain : </a:t>
            </a:r>
            <a:r>
              <a:rPr lang="en-US" altLang="ko-KR" sz="1400" dirty="0" err="1">
                <a:latin typeface="+mn-ea"/>
              </a:rPr>
              <a:t>val</a:t>
            </a:r>
            <a:r>
              <a:rPr lang="en-US" altLang="ko-KR" sz="1400" dirty="0">
                <a:latin typeface="+mn-ea"/>
              </a:rPr>
              <a:t> = 8 : 2 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994D3E-8BFF-A59B-FE91-3F52728DABF9}"/>
              </a:ext>
            </a:extLst>
          </p:cNvPr>
          <p:cNvGrpSpPr/>
          <p:nvPr/>
        </p:nvGrpSpPr>
        <p:grpSpPr>
          <a:xfrm>
            <a:off x="5269400" y="2761690"/>
            <a:ext cx="4892533" cy="1408714"/>
            <a:chOff x="4614183" y="2241120"/>
            <a:chExt cx="4232872" cy="113437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B162122-DFC1-7091-B5A4-E50F7C2E3D73}"/>
                </a:ext>
              </a:extLst>
            </p:cNvPr>
            <p:cNvSpPr/>
            <p:nvPr/>
          </p:nvSpPr>
          <p:spPr>
            <a:xfrm>
              <a:off x="6126481" y="2241120"/>
              <a:ext cx="1117011" cy="32456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With Label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2C754C2-86AC-4BF7-1987-FD465AD9238A}"/>
                </a:ext>
              </a:extLst>
            </p:cNvPr>
            <p:cNvSpPr/>
            <p:nvPr/>
          </p:nvSpPr>
          <p:spPr>
            <a:xfrm>
              <a:off x="5784625" y="2899305"/>
              <a:ext cx="721546" cy="47564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Class_2</a:t>
              </a:r>
              <a:br>
                <a:rPr lang="en-US" altLang="ko-KR" sz="1000" b="1" dirty="0">
                  <a:latin typeface="+mn-ea"/>
                </a:rPr>
              </a:br>
              <a:r>
                <a:rPr lang="en-US" altLang="ko-KR" sz="1000" b="1" dirty="0">
                  <a:latin typeface="+mn-ea"/>
                </a:rPr>
                <a:t>320,000</a:t>
              </a:r>
              <a:endParaRPr lang="ko-KR" altLang="en-US" sz="1000" b="1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4DCB81-6284-9F9F-A2DC-F52E988A6B82}"/>
                </a:ext>
              </a:extLst>
            </p:cNvPr>
            <p:cNvSpPr/>
            <p:nvPr/>
          </p:nvSpPr>
          <p:spPr>
            <a:xfrm>
              <a:off x="6955067" y="2899848"/>
              <a:ext cx="721546" cy="47564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Class_3</a:t>
              </a:r>
              <a:br>
                <a:rPr lang="en-US" altLang="ko-KR" sz="1000" b="1" dirty="0">
                  <a:latin typeface="+mn-ea"/>
                </a:rPr>
              </a:br>
              <a:r>
                <a:rPr lang="en-US" altLang="ko-KR" sz="1000" b="1" dirty="0">
                  <a:latin typeface="+mn-ea"/>
                </a:rPr>
                <a:t>340,000</a:t>
              </a:r>
              <a:endParaRPr lang="ko-KR" altLang="en-US" sz="1000" b="1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C28EE53-0343-5595-63A9-C50A620AFE67}"/>
                </a:ext>
              </a:extLst>
            </p:cNvPr>
            <p:cNvSpPr/>
            <p:nvPr/>
          </p:nvSpPr>
          <p:spPr>
            <a:xfrm>
              <a:off x="8125509" y="2899305"/>
              <a:ext cx="721546" cy="47564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Class_4</a:t>
              </a:r>
              <a:br>
                <a:rPr lang="en-US" altLang="ko-KR" sz="1000" b="1" dirty="0">
                  <a:latin typeface="+mn-ea"/>
                </a:rPr>
              </a:br>
              <a:r>
                <a:rPr lang="en-US" altLang="ko-KR" sz="1000" b="1" dirty="0">
                  <a:latin typeface="+mn-ea"/>
                </a:rPr>
                <a:t>30,000</a:t>
              </a:r>
              <a:endParaRPr lang="ko-KR" altLang="en-US" sz="1000" b="1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599E2F3A-E9D7-49CC-14AE-99DDFF06703A}"/>
                </a:ext>
              </a:extLst>
            </p:cNvPr>
            <p:cNvCxnSpPr>
              <a:cxnSpLocks/>
              <a:stCxn id="25" idx="0"/>
              <a:endCxn id="3" idx="2"/>
            </p:cNvCxnSpPr>
            <p:nvPr/>
          </p:nvCxnSpPr>
          <p:spPr>
            <a:xfrm rot="5400000" flipH="1" flipV="1">
              <a:off x="5664651" y="1875989"/>
              <a:ext cx="330641" cy="171003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63AE95F5-CEE8-4294-E17E-AF9D85FB55B5}"/>
                </a:ext>
              </a:extLst>
            </p:cNvPr>
            <p:cNvCxnSpPr>
              <a:cxnSpLocks/>
              <a:stCxn id="15" idx="0"/>
              <a:endCxn id="3" idx="2"/>
            </p:cNvCxnSpPr>
            <p:nvPr/>
          </p:nvCxnSpPr>
          <p:spPr>
            <a:xfrm rot="16200000" flipV="1">
              <a:off x="7418824" y="1831846"/>
              <a:ext cx="333622" cy="180129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58B9D4A-F6B3-6EC2-2D2E-36240C145DE4}"/>
                </a:ext>
              </a:extLst>
            </p:cNvPr>
            <p:cNvSpPr/>
            <p:nvPr/>
          </p:nvSpPr>
          <p:spPr>
            <a:xfrm>
              <a:off x="4614183" y="2896324"/>
              <a:ext cx="721546" cy="4727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Class_1</a:t>
              </a:r>
              <a:br>
                <a:rPr lang="en-US" altLang="ko-KR" sz="1000" b="1" dirty="0"/>
              </a:br>
              <a:r>
                <a:rPr lang="en-US" altLang="ko-KR" sz="1000" b="1" dirty="0"/>
                <a:t>80,000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CC3653D-2873-9E67-A66D-2DF3C2D7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26" y="4863607"/>
            <a:ext cx="6199507" cy="210577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2B9612FC-3914-BA74-0D2D-EB7A7AD2A75A}"/>
              </a:ext>
            </a:extLst>
          </p:cNvPr>
          <p:cNvGrpSpPr/>
          <p:nvPr/>
        </p:nvGrpSpPr>
        <p:grpSpPr>
          <a:xfrm>
            <a:off x="758014" y="4854321"/>
            <a:ext cx="3087443" cy="2105771"/>
            <a:chOff x="682769" y="4932733"/>
            <a:chExt cx="3245644" cy="231045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5F1C45B-F1D4-90E2-8F28-EAAAE30C5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769" y="4932733"/>
              <a:ext cx="3245644" cy="231045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3EC304A-54BC-A79F-7412-1282E864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69" y="4958896"/>
              <a:ext cx="1666875" cy="1333500"/>
            </a:xfrm>
            <a:prstGeom prst="rect">
              <a:avLst/>
            </a:prstGeom>
          </p:spPr>
        </p:pic>
        <p:sp>
          <p:nvSpPr>
            <p:cNvPr id="39" name="화살표: U자형 38">
              <a:extLst>
                <a:ext uri="{FF2B5EF4-FFF2-40B4-BE49-F238E27FC236}">
                  <a16:creationId xmlns:a16="http://schemas.microsoft.com/office/drawing/2014/main" id="{95DB161E-1832-7EF1-7D0C-3E31B71CFDED}"/>
                </a:ext>
              </a:extLst>
            </p:cNvPr>
            <p:cNvSpPr/>
            <p:nvPr/>
          </p:nvSpPr>
          <p:spPr>
            <a:xfrm rot="2057086" flipH="1">
              <a:off x="2330287" y="5033714"/>
              <a:ext cx="736651" cy="58736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82035"/>
              </a:avLst>
            </a:prstGeom>
            <a:solidFill>
              <a:srgbClr val="C00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C83770B-AFB2-EDC8-1264-6FBD8A95812F}"/>
              </a:ext>
            </a:extLst>
          </p:cNvPr>
          <p:cNvSpPr txBox="1"/>
          <p:nvPr/>
        </p:nvSpPr>
        <p:spPr>
          <a:xfrm>
            <a:off x="999876" y="7018917"/>
            <a:ext cx="2687529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[</a:t>
            </a:r>
            <a:r>
              <a:rPr lang="ko-KR" altLang="en-US" sz="1200" b="1" dirty="0" err="1">
                <a:latin typeface="+mn-ea"/>
              </a:rPr>
              <a:t>솔더</a:t>
            </a:r>
            <a:r>
              <a:rPr lang="ko-KR" altLang="en-US" sz="1200" b="1" dirty="0">
                <a:latin typeface="+mn-ea"/>
              </a:rPr>
              <a:t> 크림이 도포된 </a:t>
            </a:r>
            <a:r>
              <a:rPr lang="en-US" altLang="ko-KR" sz="1200" b="1" dirty="0">
                <a:latin typeface="+mn-ea"/>
              </a:rPr>
              <a:t>PCB </a:t>
            </a:r>
            <a:r>
              <a:rPr lang="ko-KR" altLang="en-US" sz="1200" b="1" dirty="0">
                <a:latin typeface="+mn-ea"/>
              </a:rPr>
              <a:t>사진</a:t>
            </a:r>
            <a:r>
              <a:rPr lang="en-US" altLang="ko-KR" sz="1200" b="1" dirty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B0BBE6-4134-C041-0E6D-713DE0F13239}"/>
              </a:ext>
            </a:extLst>
          </p:cNvPr>
          <p:cNvSpPr txBox="1"/>
          <p:nvPr/>
        </p:nvSpPr>
        <p:spPr>
          <a:xfrm>
            <a:off x="5873963" y="7018917"/>
            <a:ext cx="3262201" cy="3059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[</a:t>
            </a:r>
            <a:r>
              <a:rPr lang="ko-KR" altLang="en-US" sz="1200" b="1" dirty="0" err="1">
                <a:latin typeface="+mn-ea"/>
              </a:rPr>
              <a:t>솔더</a:t>
            </a:r>
            <a:r>
              <a:rPr lang="ko-KR" altLang="en-US" sz="1200" b="1" dirty="0">
                <a:latin typeface="+mn-ea"/>
              </a:rPr>
              <a:t> 크림이 </a:t>
            </a:r>
            <a:r>
              <a:rPr lang="ko-KR" altLang="en-US" sz="1200" b="1" dirty="0" err="1">
                <a:latin typeface="+mn-ea"/>
              </a:rPr>
              <a:t>미도포</a:t>
            </a:r>
            <a:r>
              <a:rPr lang="ko-KR" altLang="en-US" sz="1200" b="1" dirty="0">
                <a:latin typeface="+mn-ea"/>
              </a:rPr>
              <a:t> 된 </a:t>
            </a:r>
            <a:r>
              <a:rPr lang="en-US" altLang="ko-KR" sz="1200" b="1" dirty="0">
                <a:latin typeface="+mn-ea"/>
              </a:rPr>
              <a:t>Bare PCB </a:t>
            </a:r>
            <a:r>
              <a:rPr lang="ko-KR" altLang="en-US" sz="1200" b="1" dirty="0">
                <a:latin typeface="+mn-ea"/>
              </a:rPr>
              <a:t>사진</a:t>
            </a:r>
            <a:r>
              <a:rPr lang="en-US" altLang="ko-KR" sz="1200" b="1" dirty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00B0661-D0AF-42B7-F052-2B75B2A5B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21" y="4863607"/>
            <a:ext cx="2094812" cy="2102908"/>
          </a:xfrm>
          <a:prstGeom prst="rect">
            <a:avLst/>
          </a:prstGeom>
        </p:spPr>
      </p:pic>
      <p:sp>
        <p:nvSpPr>
          <p:cNvPr id="4" name="화살표: U자형 3">
            <a:extLst>
              <a:ext uri="{FF2B5EF4-FFF2-40B4-BE49-F238E27FC236}">
                <a16:creationId xmlns:a16="http://schemas.microsoft.com/office/drawing/2014/main" id="{F00EF8AE-1BE5-74EC-F20C-6C92C882FCF6}"/>
              </a:ext>
            </a:extLst>
          </p:cNvPr>
          <p:cNvSpPr/>
          <p:nvPr/>
        </p:nvSpPr>
        <p:spPr>
          <a:xfrm rot="12664355" flipH="1">
            <a:off x="7312550" y="5825863"/>
            <a:ext cx="700745" cy="53533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82035"/>
            </a:avLst>
          </a:prstGeom>
          <a:solidFill>
            <a:srgbClr val="C0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917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</a:t>
              </a:r>
              <a:endParaRPr lang="ko-KR" altLang="en-US" sz="1800" b="1" dirty="0">
                <a:ln w="1270">
                  <a:noFill/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29D79-75A9-F339-3B0A-DE94C36C7EF6}"/>
              </a:ext>
            </a:extLst>
          </p:cNvPr>
          <p:cNvSpPr txBox="1"/>
          <p:nvPr/>
        </p:nvSpPr>
        <p:spPr>
          <a:xfrm>
            <a:off x="897429" y="1835034"/>
            <a:ext cx="9139575" cy="3702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컴퓨터 사양 </a:t>
            </a:r>
            <a:r>
              <a:rPr lang="en-US" altLang="ko-KR" sz="1400" dirty="0">
                <a:latin typeface="+mn-ea"/>
              </a:rPr>
              <a:t>(H/W)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CPU : Intel(R) Xeon(R) W-2223 CPU @ 3.60 GHz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RAM : 128GB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GPU : NVIDIA GeForce RTX 3080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AI Framework (S/W) : YOLOv8, </a:t>
            </a:r>
            <a:r>
              <a:rPr lang="en-US" altLang="ko-KR" sz="1400" dirty="0" err="1">
                <a:latin typeface="+mn-ea"/>
              </a:rPr>
              <a:t>jupyter</a:t>
            </a:r>
            <a:r>
              <a:rPr lang="en-US" altLang="ko-KR" sz="1400" dirty="0">
                <a:latin typeface="+mn-ea"/>
              </a:rPr>
              <a:t> notebook (YOLOv10)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YOLOv10 default </a:t>
            </a:r>
            <a:r>
              <a:rPr lang="ko-KR" altLang="en-US" sz="1400" dirty="0">
                <a:latin typeface="+mn-ea"/>
              </a:rPr>
              <a:t>설정 사용 </a:t>
            </a:r>
            <a:r>
              <a:rPr lang="en-US" altLang="ko-KR" sz="1400" dirty="0">
                <a:latin typeface="+mn-ea"/>
              </a:rPr>
              <a:t>AI Framework (S/W) : YOLOv8, </a:t>
            </a:r>
            <a:r>
              <a:rPr lang="en-US" altLang="ko-KR" sz="1400" dirty="0" err="1">
                <a:latin typeface="+mn-ea"/>
              </a:rPr>
              <a:t>jupyter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notebook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(YOLOv10)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model = yolo10s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latin typeface="+mn-ea"/>
              </a:rPr>
              <a:t>Imgsz</a:t>
            </a:r>
            <a:r>
              <a:rPr lang="en-US" altLang="ko-KR" sz="1400" dirty="0">
                <a:latin typeface="+mn-ea"/>
              </a:rPr>
              <a:t> = 640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batch size = 16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epoch = 10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+mn-ea"/>
              </a:rPr>
              <a:t>learning rate = 0.01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352B7-5CEF-988B-36A6-167C1E6C6C95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7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2163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F492A-4689-EEFA-24AD-0DB704D58154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8</a:t>
            </a:fld>
            <a:endParaRPr lang="ko-KR" altLang="en-US" sz="12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C62EDA-153B-AA40-0FE3-5601DE2EBD6F}"/>
              </a:ext>
            </a:extLst>
          </p:cNvPr>
          <p:cNvGrpSpPr/>
          <p:nvPr/>
        </p:nvGrpSpPr>
        <p:grpSpPr>
          <a:xfrm>
            <a:off x="430306" y="1408458"/>
            <a:ext cx="6411845" cy="381458"/>
            <a:chOff x="430306" y="1408458"/>
            <a:chExt cx="5243445" cy="381458"/>
          </a:xfrm>
        </p:grpSpPr>
        <p:sp>
          <p:nvSpPr>
            <p:cNvPr id="6" name="TextBox 36">
              <a:extLst>
                <a:ext uri="{FF2B5EF4-FFF2-40B4-BE49-F238E27FC236}">
                  <a16:creationId xmlns:a16="http://schemas.microsoft.com/office/drawing/2014/main" id="{0B7A71DC-FEC8-EBA0-52E6-88795491ECA0}"/>
                </a:ext>
              </a:extLst>
            </p:cNvPr>
            <p:cNvSpPr txBox="1"/>
            <p:nvPr/>
          </p:nvSpPr>
          <p:spPr>
            <a:xfrm>
              <a:off x="1304365" y="1443791"/>
              <a:ext cx="436938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분류 성능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4FD605F-6D38-0BF1-610A-38D692F4C8D9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4" name="사각형: 둥근 위쪽 모서리 24">
                <a:extLst>
                  <a:ext uri="{FF2B5EF4-FFF2-40B4-BE49-F238E27FC236}">
                    <a16:creationId xmlns:a16="http://schemas.microsoft.com/office/drawing/2014/main" id="{77083926-85F7-807F-894F-EC0BE8D3B774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01DB2-4BC9-2371-3DF1-F107F102B655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BCC394-F685-B1C6-E398-82FE7D928A12}"/>
              </a:ext>
            </a:extLst>
          </p:cNvPr>
          <p:cNvSpPr txBox="1"/>
          <p:nvPr/>
        </p:nvSpPr>
        <p:spPr>
          <a:xfrm>
            <a:off x="897429" y="1894880"/>
            <a:ext cx="9500554" cy="25821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pPr marL="180000" indent="-180000"/>
            <a:r>
              <a:rPr lang="ko-KR" altLang="en-US" dirty="0"/>
              <a:t>학습시간</a:t>
            </a:r>
            <a:r>
              <a:rPr lang="en-US" altLang="ko-KR" dirty="0"/>
              <a:t>: epoch</a:t>
            </a:r>
            <a:r>
              <a:rPr lang="ko-KR" altLang="en-US" dirty="0"/>
              <a:t>당 약 </a:t>
            </a:r>
            <a:r>
              <a:rPr lang="en-US" altLang="ko-KR" dirty="0"/>
              <a:t>30</a:t>
            </a:r>
            <a:r>
              <a:rPr lang="ko-KR" altLang="en-US" dirty="0"/>
              <a:t>초</a:t>
            </a:r>
            <a:endParaRPr lang="en-US" altLang="ko-KR" dirty="0"/>
          </a:p>
          <a:p>
            <a:pPr marL="180000" indent="-180000"/>
            <a:r>
              <a:rPr lang="ko-KR" altLang="en-US" dirty="0"/>
              <a:t>클래스별 성능</a:t>
            </a:r>
            <a:r>
              <a:rPr lang="en-US" altLang="ko-KR" dirty="0"/>
              <a:t>: mAP@50 </a:t>
            </a:r>
            <a:r>
              <a:rPr lang="ko-KR" altLang="en-US" dirty="0"/>
              <a:t>기준</a:t>
            </a:r>
            <a:r>
              <a:rPr lang="en-US" altLang="ko-KR" dirty="0"/>
              <a:t> Class1 : Class2 : Class3 : Class4 = </a:t>
            </a:r>
            <a:r>
              <a:rPr lang="en-US" altLang="ko-KR" b="1" dirty="0"/>
              <a:t>42.6 : 0% : 42.5% : 40.0%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특정 클래스에서 성능평가가 불가능하거나 전체적으로 검출 성능 미비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YOLO</a:t>
            </a:r>
            <a:r>
              <a:rPr lang="ko-KR" altLang="en-US" sz="1400" dirty="0">
                <a:latin typeface="+mn-ea"/>
              </a:rPr>
              <a:t> 권장하는 학습 이미지 크기 </a:t>
            </a:r>
            <a:r>
              <a:rPr lang="en-US" altLang="ko-KR" sz="1400" dirty="0">
                <a:latin typeface="+mn-ea"/>
              </a:rPr>
              <a:t>640x640 </a:t>
            </a:r>
            <a:r>
              <a:rPr lang="ko-KR" altLang="en-US" sz="1400" dirty="0">
                <a:latin typeface="+mn-ea"/>
              </a:rPr>
              <a:t>픽셀이므로 </a:t>
            </a:r>
            <a:r>
              <a:rPr lang="en-US" altLang="ko-KR" sz="1400" dirty="0">
                <a:latin typeface="+mn-ea"/>
              </a:rPr>
              <a:t>900x2500</a:t>
            </a:r>
            <a:r>
              <a:rPr lang="ko-KR" altLang="en-US" sz="1400" dirty="0">
                <a:latin typeface="+mn-ea"/>
              </a:rPr>
              <a:t> 이미지 사이즈 조정 필요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000" indent="-180000"/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161A87-211F-BD91-E793-DDE114A0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90" y="4059886"/>
            <a:ext cx="8472831" cy="27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3D5BE7-1783-4FFD-B53F-ECFABAABA225}"/>
              </a:ext>
            </a:extLst>
          </p:cNvPr>
          <p:cNvGrpSpPr/>
          <p:nvPr/>
        </p:nvGrpSpPr>
        <p:grpSpPr>
          <a:xfrm>
            <a:off x="430306" y="1408458"/>
            <a:ext cx="3895805" cy="381458"/>
            <a:chOff x="430306" y="1408458"/>
            <a:chExt cx="3895805" cy="381458"/>
          </a:xfrm>
        </p:grpSpPr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9A191EE6-9298-4489-86B3-1A36CB5A408E}"/>
                </a:ext>
              </a:extLst>
            </p:cNvPr>
            <p:cNvSpPr txBox="1"/>
            <p:nvPr/>
          </p:nvSpPr>
          <p:spPr>
            <a:xfrm>
              <a:off x="1304365" y="1443791"/>
              <a:ext cx="3021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1pPr>
              <a:lvl2pPr marL="494297" indent="3457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2pPr>
              <a:lvl3pPr marL="990323" indent="518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3pPr>
              <a:lvl4pPr marL="1486348" indent="691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4pPr>
              <a:lvl5pPr marL="1980645" indent="1037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5pPr>
              <a:lvl6pPr marL="2488768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6pPr>
              <a:lvl7pPr marL="2986522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7pPr>
              <a:lvl8pPr marL="3484275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8pPr>
              <a:lvl9pPr marL="3982029" algn="l" defTabSz="995507" rtl="0" eaLnBrk="1" latinLnBrk="1" hangingPunct="1">
                <a:defRPr kumimoji="1" sz="1306" kern="1200">
                  <a:solidFill>
                    <a:srgbClr val="292929"/>
                  </a:solidFill>
                  <a:latin typeface="Rix모던고딕 EB" pitchFamily="18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800" b="1" dirty="0">
                  <a:ln w="1270">
                    <a:noFill/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모델의 학습 곡선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DE7D31-892C-4F9A-A0C0-D85558E7C19B}"/>
                </a:ext>
              </a:extLst>
            </p:cNvPr>
            <p:cNvGrpSpPr/>
            <p:nvPr/>
          </p:nvGrpSpPr>
          <p:grpSpPr>
            <a:xfrm>
              <a:off x="430306" y="1408458"/>
              <a:ext cx="729983" cy="381458"/>
              <a:chOff x="6228680" y="6884181"/>
              <a:chExt cx="667988" cy="249385"/>
            </a:xfrm>
          </p:grpSpPr>
          <p:sp>
            <p:nvSpPr>
              <p:cNvPr id="11" name="사각형: 둥근 위쪽 모서리 24">
                <a:extLst>
                  <a:ext uri="{FF2B5EF4-FFF2-40B4-BE49-F238E27FC236}">
                    <a16:creationId xmlns:a16="http://schemas.microsoft.com/office/drawing/2014/main" id="{20CCB7A7-7F67-425E-819E-6BE9496F6BF2}"/>
                  </a:ext>
                </a:extLst>
              </p:cNvPr>
              <p:cNvSpPr/>
              <p:nvPr/>
            </p:nvSpPr>
            <p:spPr>
              <a:xfrm rot="5400000">
                <a:off x="6437981" y="6674880"/>
                <a:ext cx="249385" cy="6679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22000">
                    <a:schemeClr val="tx1">
                      <a:alpha val="50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  <a:ln w="12700">
                <a:gradFill>
                  <a:gsLst>
                    <a:gs pos="9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A2ACFD-6DB0-4A53-A887-B85DDD5DB5CB}"/>
                  </a:ext>
                </a:extLst>
              </p:cNvPr>
              <p:cNvSpPr txBox="1"/>
              <p:nvPr/>
            </p:nvSpPr>
            <p:spPr>
              <a:xfrm>
                <a:off x="6528557" y="6904142"/>
                <a:ext cx="264927" cy="18109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 latinLnBrk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b="1" spc="-80" dirty="0">
                    <a:ln w="127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</a:t>
                </a:r>
                <a:endParaRPr kumimoji="1" lang="ko-KR" altLang="en-US" b="1" spc="-80" dirty="0">
                  <a:ln w="127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E74322-39DA-2C1A-8F7B-7B9E49F7F5D3}"/>
              </a:ext>
            </a:extLst>
          </p:cNvPr>
          <p:cNvSpPr txBox="1"/>
          <p:nvPr/>
        </p:nvSpPr>
        <p:spPr>
          <a:xfrm>
            <a:off x="1304365" y="599583"/>
            <a:ext cx="797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 및 토의</a:t>
            </a:r>
            <a:endParaRPr lang="ko-KR" altLang="en-US" sz="2000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4221F-F658-A94D-28F1-195DBF753940}"/>
              </a:ext>
            </a:extLst>
          </p:cNvPr>
          <p:cNvSpPr txBox="1"/>
          <p:nvPr/>
        </p:nvSpPr>
        <p:spPr>
          <a:xfrm>
            <a:off x="10134769" y="707707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2886697-6AD6-4FDA-9E51-14A767932366}" type="slidenum">
              <a:rPr lang="ko-KR" altLang="en-US" sz="1200" smtClean="0"/>
              <a:t>9</a:t>
            </a:fld>
            <a:endParaRPr lang="ko-KR" altLang="en-US" sz="12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D64B8F-A9CF-9D06-E6F7-D40B01CEA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1" y="3594696"/>
            <a:ext cx="6730791" cy="33653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BB1139-3DB6-2A73-C8AF-EDE0178B2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42" y="3594696"/>
            <a:ext cx="3134041" cy="3134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FD20C-29C8-AA3E-10D4-EB485B7E902F}"/>
              </a:ext>
            </a:extLst>
          </p:cNvPr>
          <p:cNvSpPr txBox="1"/>
          <p:nvPr/>
        </p:nvSpPr>
        <p:spPr>
          <a:xfrm>
            <a:off x="897429" y="1894880"/>
            <a:ext cx="9500554" cy="1181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  <a:defRPr sz="1400">
                <a:latin typeface="+mn-ea"/>
              </a:defRPr>
            </a:lvl2pPr>
          </a:lstStyle>
          <a:p>
            <a:pPr marL="180000" indent="-180000"/>
            <a:r>
              <a:rPr lang="en-US" altLang="ko-KR" dirty="0"/>
              <a:t>Precision (</a:t>
            </a:r>
            <a:r>
              <a:rPr lang="ko-KR" altLang="en-US" dirty="0"/>
              <a:t>정밀도</a:t>
            </a:r>
            <a:r>
              <a:rPr lang="en-US" altLang="ko-KR" dirty="0"/>
              <a:t>): 41.3%</a:t>
            </a:r>
          </a:p>
          <a:p>
            <a:pPr marL="180000" indent="-180000"/>
            <a:r>
              <a:rPr lang="en-US" altLang="ko-KR" dirty="0"/>
              <a:t>Recall (</a:t>
            </a:r>
            <a:r>
              <a:rPr lang="ko-KR" altLang="en-US" dirty="0" err="1"/>
              <a:t>재현율</a:t>
            </a:r>
            <a:r>
              <a:rPr lang="en-US" altLang="ko-KR" dirty="0"/>
              <a:t>): 7.9%</a:t>
            </a:r>
          </a:p>
          <a:p>
            <a:pPr marL="180000" indent="-180000"/>
            <a:r>
              <a:rPr lang="en-US" altLang="ko-KR" dirty="0"/>
              <a:t>mAP@50: 25.1%</a:t>
            </a:r>
          </a:p>
          <a:p>
            <a:pPr marL="180000" indent="-180000"/>
            <a:r>
              <a:rPr lang="en-US" altLang="ko-KR" dirty="0"/>
              <a:t>mAP@50-95: 8.0%</a:t>
            </a:r>
          </a:p>
        </p:txBody>
      </p:sp>
    </p:spTree>
    <p:extLst>
      <p:ext uri="{BB962C8B-B14F-4D97-AF65-F5344CB8AC3E}">
        <p14:creationId xmlns:p14="http://schemas.microsoft.com/office/powerpoint/2010/main" val="287574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3" ma:contentTypeDescription="새 문서를 만듭니다." ma:contentTypeScope="" ma:versionID="8f56fd7f689ce8c4e9cc7557b2243415">
  <xsd:schema xmlns:xsd="http://www.w3.org/2001/XMLSchema" xmlns:xs="http://www.w3.org/2001/XMLSchema" xmlns:p="http://schemas.microsoft.com/office/2006/metadata/properties" xmlns:ns2="df922d41-91bf-45f8-8b2c-e1591bc010d5" xmlns:ns3="ad4f9fb4-0e06-43e2-8892-d19b32436ccd" targetNamespace="http://schemas.microsoft.com/office/2006/metadata/properties" ma:root="true" ma:fieldsID="8e09176fa42ed14ec2a885492b4aa618" ns2:_="" ns3:_="">
    <xsd:import namespace="df922d41-91bf-45f8-8b2c-e1591bc010d5"/>
    <xsd:import namespace="ad4f9fb4-0e06-43e2-8892-d19b32436c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f9fb4-0e06-43e2-8892-d19b32436c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265FB1-6595-466A-9A0F-D3A2C10053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7F1398-980A-4A53-9022-8C90FB6A33AD}">
  <ds:schemaRefs>
    <ds:schemaRef ds:uri="http://purl.org/dc/elements/1.1/"/>
    <ds:schemaRef ds:uri="df922d41-91bf-45f8-8b2c-e1591bc010d5"/>
    <ds:schemaRef ds:uri="http://schemas.microsoft.com/office/2006/documentManagement/types"/>
    <ds:schemaRef ds:uri="http://schemas.openxmlformats.org/package/2006/metadata/core-properties"/>
    <ds:schemaRef ds:uri="ad4f9fb4-0e06-43e2-8892-d19b32436ccd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D231E1B-5A7F-4612-ACBB-3B64E708B4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ad4f9fb4-0e06-43e2-8892-d19b32436c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5627</TotalTime>
  <Words>706</Words>
  <Application>Microsoft Office PowerPoint</Application>
  <PresentationFormat>사용자 지정</PresentationFormat>
  <Paragraphs>137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김현용</dc:creator>
  <cp:lastModifiedBy>김혜영</cp:lastModifiedBy>
  <cp:revision>291</cp:revision>
  <cp:lastPrinted>2024-05-22T02:14:19Z</cp:lastPrinted>
  <dcterms:created xsi:type="dcterms:W3CDTF">2021-11-09T05:01:52Z</dcterms:created>
  <dcterms:modified xsi:type="dcterms:W3CDTF">2024-10-16T05:16:13Z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